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59" r:id="rId4"/>
    <p:sldId id="272" r:id="rId5"/>
    <p:sldId id="287" r:id="rId6"/>
    <p:sldId id="271" r:id="rId7"/>
    <p:sldId id="280" r:id="rId8"/>
    <p:sldId id="291" r:id="rId9"/>
    <p:sldId id="288" r:id="rId10"/>
    <p:sldId id="275" r:id="rId11"/>
    <p:sldId id="292" r:id="rId12"/>
    <p:sldId id="28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D6FE"/>
    <a:srgbClr val="128EB7"/>
    <a:srgbClr val="163A46"/>
    <a:srgbClr val="E6E6E6"/>
    <a:srgbClr val="FFFFFF"/>
    <a:srgbClr val="FFCCCC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4F2D5-FC54-4A12-B984-3292BDC34C78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5B071-A0F3-48DB-926C-12570F83B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640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pPr>
                <a:defRPr/>
              </a:pPr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40520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矢量化运算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1" y="179921"/>
            <a:ext cx="341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数组与标量间的运算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201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9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211292" y="3104969"/>
            <a:ext cx="6342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  </a:t>
            </a:r>
            <a:r>
              <a:rPr lang="en-US" altLang="zh-CN" sz="4000" spc="300" dirty="0" err="1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numpy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科学计算基础</a:t>
            </a:r>
          </a:p>
        </p:txBody>
      </p: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4172336" y="4067429"/>
            <a:ext cx="50455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None/>
            </a:pPr>
            <a:r>
              <a:rPr lang="en-US" altLang="zh-CN" sz="4000" spc="300" dirty="0">
                <a:solidFill>
                  <a:schemeClr val="bg1"/>
                </a:solidFill>
                <a:latin typeface="+mn-lt"/>
                <a:ea typeface="+mn-ea"/>
                <a:cs typeface="+mn-ea"/>
              </a:rPr>
              <a:t>NumPy</a:t>
            </a:r>
            <a:r>
              <a:rPr lang="zh-CN" altLang="en-US" sz="4000" spc="300" dirty="0">
                <a:solidFill>
                  <a:schemeClr val="bg1"/>
                </a:solidFill>
                <a:latin typeface="+mn-lt"/>
                <a:ea typeface="+mn-ea"/>
                <a:cs typeface="+mn-ea"/>
              </a:rPr>
              <a:t>通用函数</a:t>
            </a:r>
            <a:endParaRPr lang="en-US" altLang="zh-CN" sz="4000" spc="300" dirty="0">
              <a:solidFill>
                <a:schemeClr val="bg1"/>
              </a:solidFill>
              <a:latin typeface="+mn-lt"/>
              <a:ea typeface="+mn-ea"/>
              <a:cs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>
            <a:extLst>
              <a:ext uri="{FF2B5EF4-FFF2-40B4-BE49-F238E27FC236}">
                <a16:creationId xmlns:a16="http://schemas.microsoft.com/office/drawing/2014/main" id="{504346C4-5B76-4805-B433-88C15E59CA06}"/>
              </a:ext>
            </a:extLst>
          </p:cNvPr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1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582107" y="1119327"/>
            <a:ext cx="35372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常见的二元通用函数如下表：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125D85-C05B-427A-A6EB-BB48CAA6862B}"/>
              </a:ext>
            </a:extLst>
          </p:cNvPr>
          <p:cNvSpPr txBox="1"/>
          <p:nvPr/>
        </p:nvSpPr>
        <p:spPr>
          <a:xfrm>
            <a:off x="215841" y="179921"/>
            <a:ext cx="341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二元通用函数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89AC83-386D-F5AB-CD03-38E766222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107" y="1891405"/>
            <a:ext cx="9289716" cy="418140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46094" y="1360024"/>
            <a:ext cx="5678919" cy="4865488"/>
            <a:chOff x="1889988" y="1372485"/>
            <a:chExt cx="4746339" cy="4865488"/>
          </a:xfrm>
        </p:grpSpPr>
        <p:sp>
          <p:nvSpPr>
            <p:cNvPr id="53" name="文本框 2">
              <a:extLst>
                <a:ext uri="{FF2B5EF4-FFF2-40B4-BE49-F238E27FC236}">
                  <a16:creationId xmlns:a16="http://schemas.microsoft.com/office/drawing/2014/main" id="{E83A0EB5-E0D3-4A01-9991-25C61C594A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9274" y="1372485"/>
              <a:ext cx="4347767" cy="4854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x=np.array([12,9,13,15])</a:t>
              </a: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y=np.array([11,10,4,8])</a:t>
              </a: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计算两个数组之和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np.add(x,y)</a:t>
              </a: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计算两个数组之差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np.subtract(x,y)</a:t>
              </a: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计算两个数组的乘积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np.multiply(x,y)</a:t>
              </a: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数组元素级最大值比较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np.maximum(x,y)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数组元素级的比较操作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np.greater(x,y)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1889988" y="1383310"/>
              <a:ext cx="4746339" cy="4854663"/>
            </a:xfrm>
            <a:prstGeom prst="rect">
              <a:avLst/>
            </a:prstGeom>
            <a:noFill/>
            <a:ln w="6350" cap="flat" cmpd="sng" algn="ctr">
              <a:solidFill>
                <a:srgbClr val="61D6FE"/>
              </a:solidFill>
              <a:prstDash val="sysDash"/>
              <a:miter lim="800000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kumimoji="1" lang="zh-CN" altLang="zh-CN" sz="2275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56A9271-35E2-4E6C-A700-13735C9BA992}"/>
              </a:ext>
            </a:extLst>
          </p:cNvPr>
          <p:cNvSpPr txBox="1"/>
          <p:nvPr/>
        </p:nvSpPr>
        <p:spPr>
          <a:xfrm>
            <a:off x="215841" y="179921"/>
            <a:ext cx="341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二元通用函数</a:t>
            </a:r>
          </a:p>
        </p:txBody>
      </p:sp>
      <p:sp>
        <p:nvSpPr>
          <p:cNvPr id="12" name="圆角矩形标注 14">
            <a:extLst>
              <a:ext uri="{FF2B5EF4-FFF2-40B4-BE49-F238E27FC236}">
                <a16:creationId xmlns:a16="http://schemas.microsoft.com/office/drawing/2014/main" id="{BA1ED4E7-9F60-47B3-9F9D-50797682AD54}"/>
              </a:ext>
            </a:extLst>
          </p:cNvPr>
          <p:cNvSpPr/>
          <p:nvPr/>
        </p:nvSpPr>
        <p:spPr>
          <a:xfrm>
            <a:off x="5625041" y="3177504"/>
            <a:ext cx="4758212" cy="505329"/>
          </a:xfrm>
          <a:prstGeom prst="wedgeRoundRectCallout">
            <a:avLst>
              <a:gd name="adj1" fmla="val -72780"/>
              <a:gd name="adj2" fmla="val 27217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array([ 1, -1,  9,  7])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圆角矩形标注 15">
            <a:extLst>
              <a:ext uri="{FF2B5EF4-FFF2-40B4-BE49-F238E27FC236}">
                <a16:creationId xmlns:a16="http://schemas.microsoft.com/office/drawing/2014/main" id="{F51EAD31-1C4B-405F-9479-BF036EA977BF}"/>
              </a:ext>
            </a:extLst>
          </p:cNvPr>
          <p:cNvSpPr/>
          <p:nvPr/>
        </p:nvSpPr>
        <p:spPr>
          <a:xfrm>
            <a:off x="5605253" y="2390788"/>
            <a:ext cx="4776311" cy="522301"/>
          </a:xfrm>
          <a:prstGeom prst="wedgeRoundRectCallout">
            <a:avLst>
              <a:gd name="adj1" fmla="val -72293"/>
              <a:gd name="adj2" fmla="val 22908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array([23, 19, 17, 23])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圆角矩形标注 16">
            <a:extLst>
              <a:ext uri="{FF2B5EF4-FFF2-40B4-BE49-F238E27FC236}">
                <a16:creationId xmlns:a16="http://schemas.microsoft.com/office/drawing/2014/main" id="{746E253D-C914-4BD5-A631-348FE69609F3}"/>
              </a:ext>
            </a:extLst>
          </p:cNvPr>
          <p:cNvSpPr/>
          <p:nvPr/>
        </p:nvSpPr>
        <p:spPr>
          <a:xfrm>
            <a:off x="5625039" y="4076030"/>
            <a:ext cx="4758213" cy="485834"/>
          </a:xfrm>
          <a:prstGeom prst="wedgeRoundRectCallout">
            <a:avLst>
              <a:gd name="adj1" fmla="val -72395"/>
              <a:gd name="adj2" fmla="val 7311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array([132,  90,  52, 120])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圆角矩形标注 16">
            <a:extLst>
              <a:ext uri="{FF2B5EF4-FFF2-40B4-BE49-F238E27FC236}">
                <a16:creationId xmlns:a16="http://schemas.microsoft.com/office/drawing/2014/main" id="{AC6EA1AB-AFB3-41F0-A632-B95BEEEBE7EF}"/>
              </a:ext>
            </a:extLst>
          </p:cNvPr>
          <p:cNvSpPr/>
          <p:nvPr/>
        </p:nvSpPr>
        <p:spPr>
          <a:xfrm>
            <a:off x="5605253" y="4899289"/>
            <a:ext cx="4758213" cy="485834"/>
          </a:xfrm>
          <a:prstGeom prst="wedgeRoundRectCallout">
            <a:avLst>
              <a:gd name="adj1" fmla="val -70747"/>
              <a:gd name="adj2" fmla="val 7311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array([12, 10, 13, 15])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圆角矩形标注 16">
            <a:extLst>
              <a:ext uri="{FF2B5EF4-FFF2-40B4-BE49-F238E27FC236}">
                <a16:creationId xmlns:a16="http://schemas.microsoft.com/office/drawing/2014/main" id="{FD0F941D-4155-47E8-9BF2-207A3AC2CD6D}"/>
              </a:ext>
            </a:extLst>
          </p:cNvPr>
          <p:cNvSpPr/>
          <p:nvPr/>
        </p:nvSpPr>
        <p:spPr>
          <a:xfrm>
            <a:off x="5625039" y="5624092"/>
            <a:ext cx="4758213" cy="485834"/>
          </a:xfrm>
          <a:prstGeom prst="wedgeRoundRectCallout">
            <a:avLst>
              <a:gd name="adj1" fmla="val -71022"/>
              <a:gd name="adj2" fmla="val 19074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 True, False,  True,  True])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3702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0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>
            <a:extLst>
              <a:ext uri="{FF2B5EF4-FFF2-40B4-BE49-F238E27FC236}">
                <a16:creationId xmlns:a16="http://schemas.microsoft.com/office/drawing/2014/main" id="{E5EBD6F7-8443-4A41-9454-9E9724BA45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/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77150" y="1805461"/>
            <a:ext cx="3016936" cy="3016934"/>
            <a:chOff x="1008964" y="1741961"/>
            <a:chExt cx="3401622" cy="3401620"/>
          </a:xfrm>
        </p:grpSpPr>
        <p:grpSp>
          <p:nvGrpSpPr>
            <p:cNvPr id="17" name="组合 16"/>
            <p:cNvGrpSpPr/>
            <p:nvPr/>
          </p:nvGrpSpPr>
          <p:grpSpPr>
            <a:xfrm>
              <a:off x="1008964" y="1741961"/>
              <a:ext cx="3401622" cy="3401620"/>
              <a:chOff x="1413324" y="1664562"/>
              <a:chExt cx="1381545" cy="1381544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413324" y="1664562"/>
                <a:ext cx="1381545" cy="1381544"/>
              </a:xfrm>
              <a:prstGeom prst="ellipse">
                <a:avLst/>
              </a:prstGeom>
              <a:gradFill flip="none" rotWithShape="1">
                <a:gsLst>
                  <a:gs pos="65000">
                    <a:srgbClr val="01E2BC">
                      <a:alpha val="0"/>
                    </a:srgbClr>
                  </a:gs>
                  <a:gs pos="100000">
                    <a:srgbClr val="01E2B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516201" y="1767441"/>
                <a:ext cx="1175791" cy="1175790"/>
              </a:xfrm>
              <a:prstGeom prst="ellipse">
                <a:avLst/>
              </a:prstGeom>
              <a:noFill/>
              <a:ln>
                <a:solidFill>
                  <a:srgbClr val="2A9995"/>
                </a:solidFill>
              </a:ln>
              <a:effectLst>
                <a:glow rad="38100">
                  <a:srgbClr val="01E2BC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600082" y="1814734"/>
                <a:ext cx="1008029" cy="1081197"/>
                <a:chOff x="4981968" y="4909761"/>
                <a:chExt cx="561350" cy="602097"/>
              </a:xfrm>
              <a:solidFill>
                <a:schemeClr val="bg1"/>
              </a:solidFill>
              <a:effectLst>
                <a:glow rad="50800">
                  <a:schemeClr val="bg1">
                    <a:alpha val="10000"/>
                  </a:schemeClr>
                </a:glow>
              </a:effectLst>
            </p:grpSpPr>
            <p:sp>
              <p:nvSpPr>
                <p:cNvPr id="24" name="任意多边形 23"/>
                <p:cNvSpPr/>
                <p:nvPr/>
              </p:nvSpPr>
              <p:spPr>
                <a:xfrm>
                  <a:off x="4981968" y="4909761"/>
                  <a:ext cx="561350" cy="194436"/>
                </a:xfrm>
                <a:custGeom>
                  <a:avLst/>
                  <a:gdLst>
                    <a:gd name="connsiteX0" fmla="*/ 280675 w 561350"/>
                    <a:gd name="connsiteY0" fmla="*/ 0 h 194436"/>
                    <a:gd name="connsiteX1" fmla="*/ 558070 w 561350"/>
                    <a:gd name="connsiteY1" fmla="*/ 183869 h 194436"/>
                    <a:gd name="connsiteX2" fmla="*/ 561350 w 561350"/>
                    <a:gd name="connsiteY2" fmla="*/ 194436 h 194436"/>
                    <a:gd name="connsiteX3" fmla="*/ 528660 w 561350"/>
                    <a:gd name="connsiteY3" fmla="*/ 194436 h 194436"/>
                    <a:gd name="connsiteX4" fmla="*/ 504584 w 561350"/>
                    <a:gd name="connsiteY4" fmla="*/ 150079 h 194436"/>
                    <a:gd name="connsiteX5" fmla="*/ 280675 w 561350"/>
                    <a:gd name="connsiteY5" fmla="*/ 31028 h 194436"/>
                    <a:gd name="connsiteX6" fmla="*/ 56766 w 561350"/>
                    <a:gd name="connsiteY6" fmla="*/ 150079 h 194436"/>
                    <a:gd name="connsiteX7" fmla="*/ 32690 w 561350"/>
                    <a:gd name="connsiteY7" fmla="*/ 194436 h 194436"/>
                    <a:gd name="connsiteX8" fmla="*/ 0 w 561350"/>
                    <a:gd name="connsiteY8" fmla="*/ 194436 h 194436"/>
                    <a:gd name="connsiteX9" fmla="*/ 3280 w 561350"/>
                    <a:gd name="connsiteY9" fmla="*/ 183869 h 194436"/>
                    <a:gd name="connsiteX10" fmla="*/ 280675 w 561350"/>
                    <a:gd name="connsiteY10" fmla="*/ 0 h 194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61350" h="194436">
                      <a:moveTo>
                        <a:pt x="280675" y="0"/>
                      </a:moveTo>
                      <a:cubicBezTo>
                        <a:pt x="405375" y="0"/>
                        <a:pt x="512368" y="75817"/>
                        <a:pt x="558070" y="183869"/>
                      </a:cubicBezTo>
                      <a:lnTo>
                        <a:pt x="561350" y="194436"/>
                      </a:lnTo>
                      <a:lnTo>
                        <a:pt x="528660" y="194436"/>
                      </a:lnTo>
                      <a:lnTo>
                        <a:pt x="504584" y="150079"/>
                      </a:lnTo>
                      <a:cubicBezTo>
                        <a:pt x="456059" y="78252"/>
                        <a:pt x="373882" y="31028"/>
                        <a:pt x="280675" y="31028"/>
                      </a:cubicBezTo>
                      <a:cubicBezTo>
                        <a:pt x="187468" y="31028"/>
                        <a:pt x="105292" y="78252"/>
                        <a:pt x="56766" y="150079"/>
                      </a:cubicBezTo>
                      <a:lnTo>
                        <a:pt x="32690" y="194436"/>
                      </a:lnTo>
                      <a:lnTo>
                        <a:pt x="0" y="194436"/>
                      </a:lnTo>
                      <a:lnTo>
                        <a:pt x="3280" y="183869"/>
                      </a:lnTo>
                      <a:cubicBezTo>
                        <a:pt x="48983" y="75817"/>
                        <a:pt x="155975" y="0"/>
                        <a:pt x="2806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任意多边形 25"/>
                <p:cNvSpPr/>
                <p:nvPr/>
              </p:nvSpPr>
              <p:spPr>
                <a:xfrm>
                  <a:off x="5028091" y="5397417"/>
                  <a:ext cx="132191" cy="92909"/>
                </a:xfrm>
                <a:custGeom>
                  <a:avLst/>
                  <a:gdLst>
                    <a:gd name="connsiteX0" fmla="*/ 0 w 132191"/>
                    <a:gd name="connsiteY0" fmla="*/ 0 h 92909"/>
                    <a:gd name="connsiteX1" fmla="*/ 40042 w 132191"/>
                    <a:gd name="connsiteY1" fmla="*/ 0 h 92909"/>
                    <a:gd name="connsiteX2" fmla="*/ 43618 w 132191"/>
                    <a:gd name="connsiteY2" fmla="*/ 4334 h 92909"/>
                    <a:gd name="connsiteX3" fmla="*/ 129449 w 132191"/>
                    <a:gd name="connsiteY3" fmla="*/ 62202 h 92909"/>
                    <a:gd name="connsiteX4" fmla="*/ 132191 w 132191"/>
                    <a:gd name="connsiteY4" fmla="*/ 63053 h 92909"/>
                    <a:gd name="connsiteX5" fmla="*/ 124191 w 132191"/>
                    <a:gd name="connsiteY5" fmla="*/ 92909 h 92909"/>
                    <a:gd name="connsiteX6" fmla="*/ 117372 w 132191"/>
                    <a:gd name="connsiteY6" fmla="*/ 90792 h 92909"/>
                    <a:gd name="connsiteX7" fmla="*/ 21678 w 132191"/>
                    <a:gd name="connsiteY7" fmla="*/ 26274 h 92909"/>
                    <a:gd name="connsiteX8" fmla="*/ 0 w 132191"/>
                    <a:gd name="connsiteY8" fmla="*/ 0 h 92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2191" h="92909">
                      <a:moveTo>
                        <a:pt x="0" y="0"/>
                      </a:moveTo>
                      <a:lnTo>
                        <a:pt x="40042" y="0"/>
                      </a:lnTo>
                      <a:lnTo>
                        <a:pt x="43618" y="4334"/>
                      </a:lnTo>
                      <a:cubicBezTo>
                        <a:pt x="68051" y="28767"/>
                        <a:pt x="97144" y="48539"/>
                        <a:pt x="129449" y="62202"/>
                      </a:cubicBezTo>
                      <a:lnTo>
                        <a:pt x="132191" y="63053"/>
                      </a:lnTo>
                      <a:lnTo>
                        <a:pt x="124191" y="92909"/>
                      </a:lnTo>
                      <a:lnTo>
                        <a:pt x="117372" y="90792"/>
                      </a:lnTo>
                      <a:cubicBezTo>
                        <a:pt x="81354" y="75558"/>
                        <a:pt x="48918" y="53514"/>
                        <a:pt x="21678" y="262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任意多边形 27"/>
                <p:cNvSpPr/>
                <p:nvPr/>
              </p:nvSpPr>
              <p:spPr>
                <a:xfrm>
                  <a:off x="5195981" y="5397408"/>
                  <a:ext cx="301221" cy="114450"/>
                </a:xfrm>
                <a:custGeom>
                  <a:avLst/>
                  <a:gdLst>
                    <a:gd name="connsiteX0" fmla="*/ 261179 w 301221"/>
                    <a:gd name="connsiteY0" fmla="*/ 0 h 114450"/>
                    <a:gd name="connsiteX1" fmla="*/ 301221 w 301221"/>
                    <a:gd name="connsiteY1" fmla="*/ 0 h 114450"/>
                    <a:gd name="connsiteX2" fmla="*/ 279543 w 301221"/>
                    <a:gd name="connsiteY2" fmla="*/ 26274 h 114450"/>
                    <a:gd name="connsiteX3" fmla="*/ 66666 w 301221"/>
                    <a:gd name="connsiteY3" fmla="*/ 114450 h 114450"/>
                    <a:gd name="connsiteX4" fmla="*/ 5993 w 301221"/>
                    <a:gd name="connsiteY4" fmla="*/ 108334 h 114450"/>
                    <a:gd name="connsiteX5" fmla="*/ 0 w 301221"/>
                    <a:gd name="connsiteY5" fmla="*/ 106474 h 114450"/>
                    <a:gd name="connsiteX6" fmla="*/ 8000 w 301221"/>
                    <a:gd name="connsiteY6" fmla="*/ 76618 h 114450"/>
                    <a:gd name="connsiteX7" fmla="*/ 12247 w 301221"/>
                    <a:gd name="connsiteY7" fmla="*/ 77936 h 114450"/>
                    <a:gd name="connsiteX8" fmla="*/ 66666 w 301221"/>
                    <a:gd name="connsiteY8" fmla="*/ 83422 h 114450"/>
                    <a:gd name="connsiteX9" fmla="*/ 257603 w 301221"/>
                    <a:gd name="connsiteY9" fmla="*/ 4334 h 114450"/>
                    <a:gd name="connsiteX10" fmla="*/ 261179 w 301221"/>
                    <a:gd name="connsiteY10" fmla="*/ 0 h 1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221" h="114450">
                      <a:moveTo>
                        <a:pt x="261179" y="0"/>
                      </a:moveTo>
                      <a:lnTo>
                        <a:pt x="301221" y="0"/>
                      </a:lnTo>
                      <a:lnTo>
                        <a:pt x="279543" y="26274"/>
                      </a:lnTo>
                      <a:cubicBezTo>
                        <a:pt x="225063" y="80754"/>
                        <a:pt x="149800" y="114450"/>
                        <a:pt x="66666" y="114450"/>
                      </a:cubicBezTo>
                      <a:cubicBezTo>
                        <a:pt x="45883" y="114450"/>
                        <a:pt x="25592" y="112344"/>
                        <a:pt x="5993" y="108334"/>
                      </a:cubicBezTo>
                      <a:lnTo>
                        <a:pt x="0" y="106474"/>
                      </a:lnTo>
                      <a:lnTo>
                        <a:pt x="8000" y="76618"/>
                      </a:lnTo>
                      <a:lnTo>
                        <a:pt x="12247" y="77936"/>
                      </a:lnTo>
                      <a:cubicBezTo>
                        <a:pt x="29825" y="81533"/>
                        <a:pt x="48025" y="83422"/>
                        <a:pt x="66666" y="83422"/>
                      </a:cubicBezTo>
                      <a:cubicBezTo>
                        <a:pt x="141232" y="83422"/>
                        <a:pt x="208738" y="53199"/>
                        <a:pt x="257603" y="4334"/>
                      </a:cubicBezTo>
                      <a:lnTo>
                        <a:pt x="26117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36" name="文本框 235"/>
            <p:cNvSpPr txBox="1"/>
            <p:nvPr/>
          </p:nvSpPr>
          <p:spPr>
            <a:xfrm>
              <a:off x="1617158" y="2870186"/>
              <a:ext cx="2185234" cy="114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gradFill>
                    <a:gsLst>
                      <a:gs pos="75000">
                        <a:srgbClr val="FEFEFF"/>
                      </a:gs>
                      <a:gs pos="25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  <a:cs typeface="+mn-ea"/>
                  <a:sym typeface="+mn-lt"/>
                </a:rPr>
                <a:t>目录</a:t>
              </a:r>
              <a:endParaRPr lang="en-US" altLang="zh-CN" sz="6000" b="1" dirty="0">
                <a:gradFill>
                  <a:gsLst>
                    <a:gs pos="75000">
                      <a:srgbClr val="FEFEFF"/>
                    </a:gs>
                    <a:gs pos="25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0" scaled="0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634065" y="4323339"/>
            <a:ext cx="4628863" cy="858624"/>
            <a:chOff x="8707033" y="2937805"/>
            <a:chExt cx="4929551" cy="914400"/>
          </a:xfrm>
        </p:grpSpPr>
        <p:sp>
          <p:nvSpPr>
            <p:cNvPr id="23" name="文本框 22"/>
            <p:cNvSpPr txBox="1"/>
            <p:nvPr/>
          </p:nvSpPr>
          <p:spPr>
            <a:xfrm>
              <a:off x="9887895" y="3133396"/>
              <a:ext cx="3748689" cy="55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二元通用函数</a:t>
              </a:r>
            </a:p>
          </p:txBody>
        </p:sp>
        <p:sp>
          <p:nvSpPr>
            <p:cNvPr id="16" name="原创设计师QQ69613753    _12"/>
            <p:cNvSpPr/>
            <p:nvPr/>
          </p:nvSpPr>
          <p:spPr>
            <a:xfrm>
              <a:off x="8707033" y="293780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3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 rot="18900000">
              <a:off x="8792669" y="3026871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634065" y="1424836"/>
            <a:ext cx="3717494" cy="858624"/>
            <a:chOff x="1991600" y="2901222"/>
            <a:chExt cx="3958981" cy="914400"/>
          </a:xfrm>
        </p:grpSpPr>
        <p:sp>
          <p:nvSpPr>
            <p:cNvPr id="25" name="文本框 24"/>
            <p:cNvSpPr txBox="1"/>
            <p:nvPr/>
          </p:nvSpPr>
          <p:spPr>
            <a:xfrm>
              <a:off x="3161660" y="3108242"/>
              <a:ext cx="2788921" cy="55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通用函数</a:t>
              </a:r>
            </a:p>
          </p:txBody>
        </p:sp>
        <p:sp>
          <p:nvSpPr>
            <p:cNvPr id="117" name="矩形 116"/>
            <p:cNvSpPr/>
            <p:nvPr/>
          </p:nvSpPr>
          <p:spPr>
            <a:xfrm rot="18900000">
              <a:off x="2077236" y="3001718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19" name="原创设计师QQ69613753    _12"/>
            <p:cNvSpPr/>
            <p:nvPr/>
          </p:nvSpPr>
          <p:spPr>
            <a:xfrm>
              <a:off x="1991600" y="2901222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1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634065" y="2805236"/>
            <a:ext cx="3574613" cy="858624"/>
            <a:chOff x="5173118" y="2883412"/>
            <a:chExt cx="3806821" cy="914400"/>
          </a:xfrm>
        </p:grpSpPr>
        <p:sp>
          <p:nvSpPr>
            <p:cNvPr id="21" name="文本框 20"/>
            <p:cNvSpPr txBox="1"/>
            <p:nvPr/>
          </p:nvSpPr>
          <p:spPr>
            <a:xfrm>
              <a:off x="6255896" y="3081242"/>
              <a:ext cx="2724043" cy="55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一元通用函数</a:t>
              </a:r>
            </a:p>
          </p:txBody>
        </p:sp>
        <p:sp>
          <p:nvSpPr>
            <p:cNvPr id="27" name="矩形 26"/>
            <p:cNvSpPr/>
            <p:nvPr/>
          </p:nvSpPr>
          <p:spPr>
            <a:xfrm rot="18900000">
              <a:off x="5258754" y="3001719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20" name="原创设计师QQ69613753    _12"/>
            <p:cNvSpPr/>
            <p:nvPr/>
          </p:nvSpPr>
          <p:spPr>
            <a:xfrm>
              <a:off x="5173118" y="2883412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2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99001" y="220337"/>
            <a:ext cx="11799065" cy="6444868"/>
          </a:xfrm>
          <a:prstGeom prst="rect">
            <a:avLst/>
          </a:prstGeom>
          <a:noFill/>
          <a:ln w="41275" cmpd="thinThick">
            <a:gradFill>
              <a:gsLst>
                <a:gs pos="0">
                  <a:schemeClr val="accent1">
                    <a:lumMod val="0"/>
                    <a:lumOff val="100000"/>
                  </a:schemeClr>
                </a:gs>
                <a:gs pos="74000">
                  <a:schemeClr val="accent5">
                    <a:lumMod val="60000"/>
                    <a:lumOff val="40000"/>
                  </a:schemeClr>
                </a:gs>
                <a:gs pos="83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12032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8000" b="1" dirty="0">
                <a:solidFill>
                  <a:srgbClr val="01E2B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5340949" y="2640906"/>
            <a:ext cx="51548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>
              <a:buNone/>
            </a:pPr>
            <a:r>
              <a:rPr lang="zh-CN" altLang="en-US" sz="80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通用函数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/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91"/>
          <p:cNvSpPr>
            <a:spLocks noEditPoints="1"/>
          </p:cNvSpPr>
          <p:nvPr/>
        </p:nvSpPr>
        <p:spPr bwMode="auto">
          <a:xfrm>
            <a:off x="1087117" y="2851405"/>
            <a:ext cx="1063260" cy="1516058"/>
          </a:xfrm>
          <a:custGeom>
            <a:avLst/>
            <a:gdLst>
              <a:gd name="T0" fmla="*/ 8 w 348"/>
              <a:gd name="T1" fmla="*/ 0 h 414"/>
              <a:gd name="T2" fmla="*/ 0 w 348"/>
              <a:gd name="T3" fmla="*/ 406 h 414"/>
              <a:gd name="T4" fmla="*/ 340 w 348"/>
              <a:gd name="T5" fmla="*/ 414 h 414"/>
              <a:gd name="T6" fmla="*/ 348 w 348"/>
              <a:gd name="T7" fmla="*/ 8 h 414"/>
              <a:gd name="T8" fmla="*/ 333 w 348"/>
              <a:gd name="T9" fmla="*/ 399 h 414"/>
              <a:gd name="T10" fmla="*/ 15 w 348"/>
              <a:gd name="T11" fmla="*/ 15 h 414"/>
              <a:gd name="T12" fmla="*/ 333 w 348"/>
              <a:gd name="T13" fmla="*/ 399 h 414"/>
              <a:gd name="T14" fmla="*/ 33 w 348"/>
              <a:gd name="T15" fmla="*/ 43 h 414"/>
              <a:gd name="T16" fmla="*/ 307 w 348"/>
              <a:gd name="T17" fmla="*/ 36 h 414"/>
              <a:gd name="T18" fmla="*/ 315 w 348"/>
              <a:gd name="T19" fmla="*/ 104 h 414"/>
              <a:gd name="T20" fmla="*/ 41 w 348"/>
              <a:gd name="T21" fmla="*/ 111 h 414"/>
              <a:gd name="T22" fmla="*/ 108 w 348"/>
              <a:gd name="T23" fmla="*/ 141 h 414"/>
              <a:gd name="T24" fmla="*/ 123 w 348"/>
              <a:gd name="T25" fmla="*/ 203 h 414"/>
              <a:gd name="T26" fmla="*/ 53 w 348"/>
              <a:gd name="T27" fmla="*/ 210 h 414"/>
              <a:gd name="T28" fmla="*/ 108 w 348"/>
              <a:gd name="T29" fmla="*/ 195 h 414"/>
              <a:gd name="T30" fmla="*/ 198 w 348"/>
              <a:gd name="T31" fmla="*/ 141 h 414"/>
              <a:gd name="T32" fmla="*/ 212 w 348"/>
              <a:gd name="T33" fmla="*/ 203 h 414"/>
              <a:gd name="T34" fmla="*/ 143 w 348"/>
              <a:gd name="T35" fmla="*/ 210 h 414"/>
              <a:gd name="T36" fmla="*/ 198 w 348"/>
              <a:gd name="T37" fmla="*/ 195 h 414"/>
              <a:gd name="T38" fmla="*/ 287 w 348"/>
              <a:gd name="T39" fmla="*/ 141 h 414"/>
              <a:gd name="T40" fmla="*/ 302 w 348"/>
              <a:gd name="T41" fmla="*/ 203 h 414"/>
              <a:gd name="T42" fmla="*/ 233 w 348"/>
              <a:gd name="T43" fmla="*/ 210 h 414"/>
              <a:gd name="T44" fmla="*/ 287 w 348"/>
              <a:gd name="T45" fmla="*/ 195 h 414"/>
              <a:gd name="T46" fmla="*/ 108 w 348"/>
              <a:gd name="T47" fmla="*/ 314 h 414"/>
              <a:gd name="T48" fmla="*/ 123 w 348"/>
              <a:gd name="T49" fmla="*/ 376 h 414"/>
              <a:gd name="T50" fmla="*/ 53 w 348"/>
              <a:gd name="T51" fmla="*/ 384 h 414"/>
              <a:gd name="T52" fmla="*/ 108 w 348"/>
              <a:gd name="T53" fmla="*/ 369 h 414"/>
              <a:gd name="T54" fmla="*/ 198 w 348"/>
              <a:gd name="T55" fmla="*/ 314 h 414"/>
              <a:gd name="T56" fmla="*/ 212 w 348"/>
              <a:gd name="T57" fmla="*/ 376 h 414"/>
              <a:gd name="T58" fmla="*/ 143 w 348"/>
              <a:gd name="T59" fmla="*/ 384 h 414"/>
              <a:gd name="T60" fmla="*/ 198 w 348"/>
              <a:gd name="T61" fmla="*/ 369 h 414"/>
              <a:gd name="T62" fmla="*/ 287 w 348"/>
              <a:gd name="T63" fmla="*/ 314 h 414"/>
              <a:gd name="T64" fmla="*/ 302 w 348"/>
              <a:gd name="T65" fmla="*/ 376 h 414"/>
              <a:gd name="T66" fmla="*/ 233 w 348"/>
              <a:gd name="T67" fmla="*/ 384 h 414"/>
              <a:gd name="T68" fmla="*/ 287 w 348"/>
              <a:gd name="T69" fmla="*/ 369 h 414"/>
              <a:gd name="T70" fmla="*/ 108 w 348"/>
              <a:gd name="T71" fmla="*/ 227 h 414"/>
              <a:gd name="T72" fmla="*/ 123 w 348"/>
              <a:gd name="T73" fmla="*/ 289 h 414"/>
              <a:gd name="T74" fmla="*/ 53 w 348"/>
              <a:gd name="T75" fmla="*/ 297 h 414"/>
              <a:gd name="T76" fmla="*/ 108 w 348"/>
              <a:gd name="T77" fmla="*/ 282 h 414"/>
              <a:gd name="T78" fmla="*/ 198 w 348"/>
              <a:gd name="T79" fmla="*/ 227 h 414"/>
              <a:gd name="T80" fmla="*/ 212 w 348"/>
              <a:gd name="T81" fmla="*/ 289 h 414"/>
              <a:gd name="T82" fmla="*/ 143 w 348"/>
              <a:gd name="T83" fmla="*/ 297 h 414"/>
              <a:gd name="T84" fmla="*/ 198 w 348"/>
              <a:gd name="T85" fmla="*/ 282 h 414"/>
              <a:gd name="T86" fmla="*/ 287 w 348"/>
              <a:gd name="T87" fmla="*/ 227 h 414"/>
              <a:gd name="T88" fmla="*/ 302 w 348"/>
              <a:gd name="T89" fmla="*/ 289 h 414"/>
              <a:gd name="T90" fmla="*/ 233 w 348"/>
              <a:gd name="T91" fmla="*/ 297 h 414"/>
              <a:gd name="T92" fmla="*/ 287 w 348"/>
              <a:gd name="T93" fmla="*/ 282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8" h="414">
                <a:moveTo>
                  <a:pt x="340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410"/>
                  <a:pt x="4" y="414"/>
                  <a:pt x="8" y="414"/>
                </a:cubicBezTo>
                <a:cubicBezTo>
                  <a:pt x="340" y="414"/>
                  <a:pt x="340" y="414"/>
                  <a:pt x="340" y="414"/>
                </a:cubicBezTo>
                <a:cubicBezTo>
                  <a:pt x="344" y="414"/>
                  <a:pt x="348" y="410"/>
                  <a:pt x="348" y="406"/>
                </a:cubicBezTo>
                <a:cubicBezTo>
                  <a:pt x="348" y="8"/>
                  <a:pt x="348" y="8"/>
                  <a:pt x="348" y="8"/>
                </a:cubicBezTo>
                <a:cubicBezTo>
                  <a:pt x="348" y="4"/>
                  <a:pt x="344" y="0"/>
                  <a:pt x="340" y="0"/>
                </a:cubicBezTo>
                <a:close/>
                <a:moveTo>
                  <a:pt x="333" y="399"/>
                </a:moveTo>
                <a:cubicBezTo>
                  <a:pt x="15" y="399"/>
                  <a:pt x="15" y="399"/>
                  <a:pt x="15" y="399"/>
                </a:cubicBezTo>
                <a:cubicBezTo>
                  <a:pt x="15" y="15"/>
                  <a:pt x="15" y="15"/>
                  <a:pt x="15" y="15"/>
                </a:cubicBezTo>
                <a:cubicBezTo>
                  <a:pt x="333" y="15"/>
                  <a:pt x="333" y="15"/>
                  <a:pt x="333" y="15"/>
                </a:cubicBezTo>
                <a:lnTo>
                  <a:pt x="333" y="399"/>
                </a:lnTo>
                <a:close/>
                <a:moveTo>
                  <a:pt x="33" y="104"/>
                </a:moveTo>
                <a:cubicBezTo>
                  <a:pt x="33" y="43"/>
                  <a:pt x="33" y="43"/>
                  <a:pt x="33" y="43"/>
                </a:cubicBezTo>
                <a:cubicBezTo>
                  <a:pt x="33" y="39"/>
                  <a:pt x="37" y="36"/>
                  <a:pt x="41" y="36"/>
                </a:cubicBezTo>
                <a:cubicBezTo>
                  <a:pt x="307" y="36"/>
                  <a:pt x="307" y="36"/>
                  <a:pt x="307" y="36"/>
                </a:cubicBezTo>
                <a:cubicBezTo>
                  <a:pt x="311" y="36"/>
                  <a:pt x="315" y="39"/>
                  <a:pt x="315" y="43"/>
                </a:cubicBezTo>
                <a:cubicBezTo>
                  <a:pt x="315" y="104"/>
                  <a:pt x="315" y="104"/>
                  <a:pt x="315" y="104"/>
                </a:cubicBezTo>
                <a:cubicBezTo>
                  <a:pt x="315" y="108"/>
                  <a:pt x="311" y="111"/>
                  <a:pt x="307" y="111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37" y="111"/>
                  <a:pt x="33" y="108"/>
                  <a:pt x="33" y="104"/>
                </a:cubicBezTo>
                <a:close/>
                <a:moveTo>
                  <a:pt x="108" y="141"/>
                </a:moveTo>
                <a:cubicBezTo>
                  <a:pt x="123" y="141"/>
                  <a:pt x="123" y="141"/>
                  <a:pt x="123" y="141"/>
                </a:cubicBezTo>
                <a:cubicBezTo>
                  <a:pt x="123" y="203"/>
                  <a:pt x="123" y="203"/>
                  <a:pt x="123" y="203"/>
                </a:cubicBezTo>
                <a:cubicBezTo>
                  <a:pt x="123" y="207"/>
                  <a:pt x="119" y="210"/>
                  <a:pt x="115" y="210"/>
                </a:cubicBezTo>
                <a:cubicBezTo>
                  <a:pt x="53" y="210"/>
                  <a:pt x="53" y="210"/>
                  <a:pt x="53" y="210"/>
                </a:cubicBezTo>
                <a:cubicBezTo>
                  <a:pt x="53" y="195"/>
                  <a:pt x="53" y="195"/>
                  <a:pt x="53" y="195"/>
                </a:cubicBezTo>
                <a:cubicBezTo>
                  <a:pt x="108" y="195"/>
                  <a:pt x="108" y="195"/>
                  <a:pt x="108" y="195"/>
                </a:cubicBezTo>
                <a:lnTo>
                  <a:pt x="108" y="141"/>
                </a:lnTo>
                <a:close/>
                <a:moveTo>
                  <a:pt x="198" y="141"/>
                </a:moveTo>
                <a:cubicBezTo>
                  <a:pt x="212" y="141"/>
                  <a:pt x="212" y="141"/>
                  <a:pt x="212" y="141"/>
                </a:cubicBezTo>
                <a:cubicBezTo>
                  <a:pt x="212" y="203"/>
                  <a:pt x="212" y="203"/>
                  <a:pt x="212" y="203"/>
                </a:cubicBezTo>
                <a:cubicBezTo>
                  <a:pt x="212" y="207"/>
                  <a:pt x="209" y="210"/>
                  <a:pt x="205" y="210"/>
                </a:cubicBezTo>
                <a:cubicBezTo>
                  <a:pt x="143" y="210"/>
                  <a:pt x="143" y="210"/>
                  <a:pt x="143" y="210"/>
                </a:cubicBezTo>
                <a:cubicBezTo>
                  <a:pt x="143" y="195"/>
                  <a:pt x="143" y="195"/>
                  <a:pt x="143" y="195"/>
                </a:cubicBezTo>
                <a:cubicBezTo>
                  <a:pt x="198" y="195"/>
                  <a:pt x="198" y="195"/>
                  <a:pt x="198" y="195"/>
                </a:cubicBezTo>
                <a:lnTo>
                  <a:pt x="198" y="141"/>
                </a:lnTo>
                <a:close/>
                <a:moveTo>
                  <a:pt x="287" y="141"/>
                </a:moveTo>
                <a:cubicBezTo>
                  <a:pt x="302" y="141"/>
                  <a:pt x="302" y="141"/>
                  <a:pt x="302" y="141"/>
                </a:cubicBezTo>
                <a:cubicBezTo>
                  <a:pt x="302" y="203"/>
                  <a:pt x="302" y="203"/>
                  <a:pt x="302" y="203"/>
                </a:cubicBezTo>
                <a:cubicBezTo>
                  <a:pt x="302" y="207"/>
                  <a:pt x="299" y="210"/>
                  <a:pt x="295" y="210"/>
                </a:cubicBezTo>
                <a:cubicBezTo>
                  <a:pt x="233" y="210"/>
                  <a:pt x="233" y="210"/>
                  <a:pt x="233" y="210"/>
                </a:cubicBezTo>
                <a:cubicBezTo>
                  <a:pt x="233" y="195"/>
                  <a:pt x="233" y="195"/>
                  <a:pt x="233" y="195"/>
                </a:cubicBezTo>
                <a:cubicBezTo>
                  <a:pt x="287" y="195"/>
                  <a:pt x="287" y="195"/>
                  <a:pt x="287" y="195"/>
                </a:cubicBezTo>
                <a:lnTo>
                  <a:pt x="287" y="141"/>
                </a:lnTo>
                <a:close/>
                <a:moveTo>
                  <a:pt x="108" y="314"/>
                </a:moveTo>
                <a:cubicBezTo>
                  <a:pt x="123" y="314"/>
                  <a:pt x="123" y="314"/>
                  <a:pt x="123" y="314"/>
                </a:cubicBezTo>
                <a:cubicBezTo>
                  <a:pt x="123" y="376"/>
                  <a:pt x="123" y="376"/>
                  <a:pt x="123" y="376"/>
                </a:cubicBezTo>
                <a:cubicBezTo>
                  <a:pt x="123" y="380"/>
                  <a:pt x="119" y="384"/>
                  <a:pt x="115" y="384"/>
                </a:cubicBezTo>
                <a:cubicBezTo>
                  <a:pt x="53" y="384"/>
                  <a:pt x="53" y="384"/>
                  <a:pt x="53" y="384"/>
                </a:cubicBezTo>
                <a:cubicBezTo>
                  <a:pt x="53" y="369"/>
                  <a:pt x="53" y="369"/>
                  <a:pt x="53" y="369"/>
                </a:cubicBezTo>
                <a:cubicBezTo>
                  <a:pt x="108" y="369"/>
                  <a:pt x="108" y="369"/>
                  <a:pt x="108" y="369"/>
                </a:cubicBezTo>
                <a:lnTo>
                  <a:pt x="108" y="314"/>
                </a:lnTo>
                <a:close/>
                <a:moveTo>
                  <a:pt x="198" y="314"/>
                </a:moveTo>
                <a:cubicBezTo>
                  <a:pt x="212" y="314"/>
                  <a:pt x="212" y="314"/>
                  <a:pt x="212" y="314"/>
                </a:cubicBezTo>
                <a:cubicBezTo>
                  <a:pt x="212" y="376"/>
                  <a:pt x="212" y="376"/>
                  <a:pt x="212" y="376"/>
                </a:cubicBezTo>
                <a:cubicBezTo>
                  <a:pt x="212" y="380"/>
                  <a:pt x="209" y="384"/>
                  <a:pt x="205" y="384"/>
                </a:cubicBezTo>
                <a:cubicBezTo>
                  <a:pt x="143" y="384"/>
                  <a:pt x="143" y="384"/>
                  <a:pt x="143" y="384"/>
                </a:cubicBezTo>
                <a:cubicBezTo>
                  <a:pt x="143" y="369"/>
                  <a:pt x="143" y="369"/>
                  <a:pt x="143" y="369"/>
                </a:cubicBezTo>
                <a:cubicBezTo>
                  <a:pt x="198" y="369"/>
                  <a:pt x="198" y="369"/>
                  <a:pt x="198" y="369"/>
                </a:cubicBezTo>
                <a:lnTo>
                  <a:pt x="198" y="314"/>
                </a:lnTo>
                <a:close/>
                <a:moveTo>
                  <a:pt x="287" y="314"/>
                </a:moveTo>
                <a:cubicBezTo>
                  <a:pt x="302" y="314"/>
                  <a:pt x="302" y="314"/>
                  <a:pt x="302" y="314"/>
                </a:cubicBezTo>
                <a:cubicBezTo>
                  <a:pt x="302" y="376"/>
                  <a:pt x="302" y="376"/>
                  <a:pt x="302" y="376"/>
                </a:cubicBezTo>
                <a:cubicBezTo>
                  <a:pt x="302" y="380"/>
                  <a:pt x="299" y="384"/>
                  <a:pt x="295" y="384"/>
                </a:cubicBezTo>
                <a:cubicBezTo>
                  <a:pt x="233" y="384"/>
                  <a:pt x="233" y="384"/>
                  <a:pt x="233" y="384"/>
                </a:cubicBezTo>
                <a:cubicBezTo>
                  <a:pt x="233" y="369"/>
                  <a:pt x="233" y="369"/>
                  <a:pt x="233" y="369"/>
                </a:cubicBezTo>
                <a:cubicBezTo>
                  <a:pt x="287" y="369"/>
                  <a:pt x="287" y="369"/>
                  <a:pt x="287" y="369"/>
                </a:cubicBezTo>
                <a:lnTo>
                  <a:pt x="287" y="314"/>
                </a:lnTo>
                <a:close/>
                <a:moveTo>
                  <a:pt x="108" y="227"/>
                </a:moveTo>
                <a:cubicBezTo>
                  <a:pt x="123" y="227"/>
                  <a:pt x="123" y="227"/>
                  <a:pt x="123" y="227"/>
                </a:cubicBezTo>
                <a:cubicBezTo>
                  <a:pt x="123" y="289"/>
                  <a:pt x="123" y="289"/>
                  <a:pt x="123" y="289"/>
                </a:cubicBezTo>
                <a:cubicBezTo>
                  <a:pt x="123" y="293"/>
                  <a:pt x="119" y="297"/>
                  <a:pt x="115" y="297"/>
                </a:cubicBezTo>
                <a:cubicBezTo>
                  <a:pt x="53" y="297"/>
                  <a:pt x="53" y="297"/>
                  <a:pt x="53" y="297"/>
                </a:cubicBezTo>
                <a:cubicBezTo>
                  <a:pt x="53" y="282"/>
                  <a:pt x="53" y="282"/>
                  <a:pt x="53" y="282"/>
                </a:cubicBezTo>
                <a:cubicBezTo>
                  <a:pt x="108" y="282"/>
                  <a:pt x="108" y="282"/>
                  <a:pt x="108" y="282"/>
                </a:cubicBezTo>
                <a:lnTo>
                  <a:pt x="108" y="227"/>
                </a:lnTo>
                <a:close/>
                <a:moveTo>
                  <a:pt x="198" y="227"/>
                </a:moveTo>
                <a:cubicBezTo>
                  <a:pt x="212" y="227"/>
                  <a:pt x="212" y="227"/>
                  <a:pt x="212" y="227"/>
                </a:cubicBezTo>
                <a:cubicBezTo>
                  <a:pt x="212" y="289"/>
                  <a:pt x="212" y="289"/>
                  <a:pt x="212" y="289"/>
                </a:cubicBezTo>
                <a:cubicBezTo>
                  <a:pt x="212" y="293"/>
                  <a:pt x="209" y="297"/>
                  <a:pt x="205" y="297"/>
                </a:cubicBezTo>
                <a:cubicBezTo>
                  <a:pt x="143" y="297"/>
                  <a:pt x="143" y="297"/>
                  <a:pt x="143" y="297"/>
                </a:cubicBezTo>
                <a:cubicBezTo>
                  <a:pt x="143" y="282"/>
                  <a:pt x="143" y="282"/>
                  <a:pt x="143" y="282"/>
                </a:cubicBezTo>
                <a:cubicBezTo>
                  <a:pt x="198" y="282"/>
                  <a:pt x="198" y="282"/>
                  <a:pt x="198" y="282"/>
                </a:cubicBezTo>
                <a:lnTo>
                  <a:pt x="198" y="227"/>
                </a:lnTo>
                <a:close/>
                <a:moveTo>
                  <a:pt x="287" y="227"/>
                </a:moveTo>
                <a:cubicBezTo>
                  <a:pt x="302" y="227"/>
                  <a:pt x="302" y="227"/>
                  <a:pt x="302" y="227"/>
                </a:cubicBezTo>
                <a:cubicBezTo>
                  <a:pt x="302" y="289"/>
                  <a:pt x="302" y="289"/>
                  <a:pt x="302" y="289"/>
                </a:cubicBezTo>
                <a:cubicBezTo>
                  <a:pt x="302" y="293"/>
                  <a:pt x="299" y="297"/>
                  <a:pt x="295" y="297"/>
                </a:cubicBezTo>
                <a:cubicBezTo>
                  <a:pt x="233" y="297"/>
                  <a:pt x="233" y="297"/>
                  <a:pt x="233" y="297"/>
                </a:cubicBezTo>
                <a:cubicBezTo>
                  <a:pt x="233" y="282"/>
                  <a:pt x="233" y="282"/>
                  <a:pt x="233" y="282"/>
                </a:cubicBezTo>
                <a:cubicBezTo>
                  <a:pt x="287" y="282"/>
                  <a:pt x="287" y="282"/>
                  <a:pt x="287" y="282"/>
                </a:cubicBezTo>
                <a:lnTo>
                  <a:pt x="287" y="227"/>
                </a:lnTo>
                <a:close/>
              </a:path>
            </a:pathLst>
          </a:custGeom>
          <a:solidFill>
            <a:srgbClr val="61D6FE"/>
          </a:solidFill>
          <a:ln>
            <a:noFill/>
          </a:ln>
        </p:spPr>
        <p:txBody>
          <a:bodyPr vert="horz" wrap="square" lIns="51428" tIns="25715" rIns="51428" bIns="25715" numCol="1" anchor="t" anchorCtr="0" compatLnSpc="1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1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285032" y="2438565"/>
            <a:ext cx="89584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通用函数（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ufunc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）是一种针对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ndarray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中的数据执行元素级运算的函数，函数返回的是一个新的数组。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我们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ufunc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中接收一个数组参数的函数称为</a:t>
            </a:r>
            <a:r>
              <a:rPr lang="zh-CN" altLang="zh-CN" sz="2000" b="1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一元通用函数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接受两个数组参数的则称为</a:t>
            </a:r>
            <a:r>
              <a:rPr lang="zh-CN" altLang="zh-CN" sz="2000" b="1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二元通用函数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1A8BDF-D0D2-45F6-948E-61338C180549}"/>
              </a:ext>
            </a:extLst>
          </p:cNvPr>
          <p:cNvSpPr txBox="1"/>
          <p:nvPr/>
        </p:nvSpPr>
        <p:spPr>
          <a:xfrm>
            <a:off x="215841" y="179921"/>
            <a:ext cx="3417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通用函数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8000" b="1" dirty="0">
                <a:solidFill>
                  <a:srgbClr val="01E2B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760417" y="2639981"/>
            <a:ext cx="57323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一元通用函数</a:t>
            </a:r>
          </a:p>
          <a:p>
            <a:pPr marL="0" indent="0" algn="ctr">
              <a:buNone/>
            </a:pPr>
            <a:endParaRPr lang="zh-CN" altLang="en-US" sz="7200" b="1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/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808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文本框 86"/>
          <p:cNvSpPr txBox="1"/>
          <p:nvPr/>
        </p:nvSpPr>
        <p:spPr>
          <a:xfrm>
            <a:off x="1844491" y="1384678"/>
            <a:ext cx="35780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常见的一元通用函数如下表：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39CABA-E601-4F84-AB0D-881CDE99366F}"/>
              </a:ext>
            </a:extLst>
          </p:cNvPr>
          <p:cNvSpPr txBox="1"/>
          <p:nvPr/>
        </p:nvSpPr>
        <p:spPr>
          <a:xfrm>
            <a:off x="215841" y="179921"/>
            <a:ext cx="34176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一元通用函数</a:t>
            </a:r>
          </a:p>
          <a:p>
            <a:pPr>
              <a:defRPr/>
            </a:pPr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3AE3C0-BDC4-71DA-E994-6979CFE4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190" y="2171914"/>
            <a:ext cx="8565623" cy="368223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50631" y="1814516"/>
            <a:ext cx="5678919" cy="3714750"/>
            <a:chOff x="1889988" y="1697638"/>
            <a:chExt cx="4746339" cy="3714750"/>
          </a:xfrm>
        </p:grpSpPr>
        <p:sp>
          <p:nvSpPr>
            <p:cNvPr id="53" name="文本框 2">
              <a:extLst>
                <a:ext uri="{FF2B5EF4-FFF2-40B4-BE49-F238E27FC236}">
                  <a16:creationId xmlns:a16="http://schemas.microsoft.com/office/drawing/2014/main" id="{E83A0EB5-E0D3-4A01-9991-25C61C594A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9273" y="1876213"/>
              <a:ext cx="4347767" cy="3269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data=np.array([4,9,16])</a:t>
              </a: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计算元素平方根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np.sqrt(data)</a:t>
              </a: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计算元素平方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np.square(data)</a:t>
              </a: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计算元素绝对值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np.abs(data)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1889988" y="1697638"/>
              <a:ext cx="4746339" cy="3714750"/>
            </a:xfrm>
            <a:prstGeom prst="rect">
              <a:avLst/>
            </a:prstGeom>
            <a:noFill/>
            <a:ln w="6350" cap="flat" cmpd="sng" algn="ctr">
              <a:solidFill>
                <a:srgbClr val="61D6FE"/>
              </a:solidFill>
              <a:prstDash val="sysDash"/>
              <a:miter lim="800000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kumimoji="1" lang="zh-CN" altLang="zh-CN" sz="2275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56A9271-35E2-4E6C-A700-13735C9BA992}"/>
              </a:ext>
            </a:extLst>
          </p:cNvPr>
          <p:cNvSpPr txBox="1"/>
          <p:nvPr/>
        </p:nvSpPr>
        <p:spPr>
          <a:xfrm>
            <a:off x="215841" y="179921"/>
            <a:ext cx="341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一元通用函数</a:t>
            </a:r>
          </a:p>
        </p:txBody>
      </p:sp>
      <p:sp>
        <p:nvSpPr>
          <p:cNvPr id="12" name="圆角矩形标注 14">
            <a:extLst>
              <a:ext uri="{FF2B5EF4-FFF2-40B4-BE49-F238E27FC236}">
                <a16:creationId xmlns:a16="http://schemas.microsoft.com/office/drawing/2014/main" id="{BA1ED4E7-9F60-47B3-9F9D-50797682AD54}"/>
              </a:ext>
            </a:extLst>
          </p:cNvPr>
          <p:cNvSpPr/>
          <p:nvPr/>
        </p:nvSpPr>
        <p:spPr>
          <a:xfrm>
            <a:off x="5700991" y="3835480"/>
            <a:ext cx="4766484" cy="505329"/>
          </a:xfrm>
          <a:prstGeom prst="wedgeRoundRectCallout">
            <a:avLst>
              <a:gd name="adj1" fmla="val -72780"/>
              <a:gd name="adj2" fmla="val 7425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array([ 16,  81, 256], dtype=int32)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圆角矩形标注 15">
            <a:extLst>
              <a:ext uri="{FF2B5EF4-FFF2-40B4-BE49-F238E27FC236}">
                <a16:creationId xmlns:a16="http://schemas.microsoft.com/office/drawing/2014/main" id="{F51EAD31-1C4B-405F-9479-BF036EA977BF}"/>
              </a:ext>
            </a:extLst>
          </p:cNvPr>
          <p:cNvSpPr/>
          <p:nvPr/>
        </p:nvSpPr>
        <p:spPr>
          <a:xfrm>
            <a:off x="5681203" y="2863020"/>
            <a:ext cx="4784614" cy="522301"/>
          </a:xfrm>
          <a:prstGeom prst="wedgeRoundRectCallout">
            <a:avLst>
              <a:gd name="adj1" fmla="val -72293"/>
              <a:gd name="adj2" fmla="val 22908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array([2., 3., 4.])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圆角矩形标注 16">
            <a:extLst>
              <a:ext uri="{FF2B5EF4-FFF2-40B4-BE49-F238E27FC236}">
                <a16:creationId xmlns:a16="http://schemas.microsoft.com/office/drawing/2014/main" id="{746E253D-C914-4BD5-A631-348FE69609F3}"/>
              </a:ext>
            </a:extLst>
          </p:cNvPr>
          <p:cNvSpPr/>
          <p:nvPr/>
        </p:nvSpPr>
        <p:spPr>
          <a:xfrm>
            <a:off x="5700989" y="4776870"/>
            <a:ext cx="4766485" cy="485834"/>
          </a:xfrm>
          <a:prstGeom prst="wedgeRoundRectCallout">
            <a:avLst>
              <a:gd name="adj1" fmla="val -72395"/>
              <a:gd name="adj2" fmla="val 7311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array([ 4,  9, 16])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82189" y="1552828"/>
            <a:ext cx="5678919" cy="4613893"/>
            <a:chOff x="1889988" y="1697637"/>
            <a:chExt cx="4746339" cy="4613893"/>
          </a:xfrm>
        </p:grpSpPr>
        <p:sp>
          <p:nvSpPr>
            <p:cNvPr id="53" name="文本框 2">
              <a:extLst>
                <a:ext uri="{FF2B5EF4-FFF2-40B4-BE49-F238E27FC236}">
                  <a16:creationId xmlns:a16="http://schemas.microsoft.com/office/drawing/2014/main" id="{E83A0EB5-E0D3-4A01-9991-25C61C594A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9274" y="1697638"/>
              <a:ext cx="4347767" cy="4613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 = np.array([-1.7,  1.5,  -0.2,  0.6,  10])</a:t>
              </a: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计算小于该元素的最大整数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np.floor(a)</a:t>
              </a: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计算大于或等于该元素的最小整数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np.ceil(a)</a:t>
              </a: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计算各元素的正负号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np.sign(a)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将各元素四舍五入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np.rint(a)</a:t>
              </a:r>
            </a:p>
            <a:p>
              <a:pPr>
                <a:lnSpc>
                  <a:spcPct val="150000"/>
                </a:lnSpc>
              </a:pP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889988" y="1697637"/>
              <a:ext cx="4746339" cy="4329109"/>
            </a:xfrm>
            <a:prstGeom prst="rect">
              <a:avLst/>
            </a:prstGeom>
            <a:noFill/>
            <a:ln w="6350" cap="flat" cmpd="sng" algn="ctr">
              <a:solidFill>
                <a:srgbClr val="61D6FE"/>
              </a:solidFill>
              <a:prstDash val="sysDash"/>
              <a:miter lim="800000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kumimoji="1" lang="zh-CN" altLang="zh-CN" sz="2275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56A9271-35E2-4E6C-A700-13735C9BA992}"/>
              </a:ext>
            </a:extLst>
          </p:cNvPr>
          <p:cNvSpPr txBox="1"/>
          <p:nvPr/>
        </p:nvSpPr>
        <p:spPr>
          <a:xfrm>
            <a:off x="215841" y="179921"/>
            <a:ext cx="341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一元通用函数</a:t>
            </a:r>
          </a:p>
        </p:txBody>
      </p:sp>
      <p:sp>
        <p:nvSpPr>
          <p:cNvPr id="12" name="圆角矩形标注 14">
            <a:extLst>
              <a:ext uri="{FF2B5EF4-FFF2-40B4-BE49-F238E27FC236}">
                <a16:creationId xmlns:a16="http://schemas.microsoft.com/office/drawing/2014/main" id="{BA1ED4E7-9F60-47B3-9F9D-50797682AD54}"/>
              </a:ext>
            </a:extLst>
          </p:cNvPr>
          <p:cNvSpPr/>
          <p:nvPr/>
        </p:nvSpPr>
        <p:spPr>
          <a:xfrm>
            <a:off x="5718286" y="3402343"/>
            <a:ext cx="4516312" cy="505329"/>
          </a:xfrm>
          <a:prstGeom prst="wedgeRoundRectCallout">
            <a:avLst>
              <a:gd name="adj1" fmla="val -72780"/>
              <a:gd name="adj2" fmla="val 7425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array([-1.,  2., -0.,  1., 10.])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圆角矩形标注 15">
            <a:extLst>
              <a:ext uri="{FF2B5EF4-FFF2-40B4-BE49-F238E27FC236}">
                <a16:creationId xmlns:a16="http://schemas.microsoft.com/office/drawing/2014/main" id="{F51EAD31-1C4B-405F-9479-BF036EA977BF}"/>
              </a:ext>
            </a:extLst>
          </p:cNvPr>
          <p:cNvSpPr/>
          <p:nvPr/>
        </p:nvSpPr>
        <p:spPr>
          <a:xfrm>
            <a:off x="5698498" y="2429883"/>
            <a:ext cx="4533491" cy="522301"/>
          </a:xfrm>
          <a:prstGeom prst="wedgeRoundRectCallout">
            <a:avLst>
              <a:gd name="adj1" fmla="val -72293"/>
              <a:gd name="adj2" fmla="val 22908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array([-2.,  1., -1.,  0., 10.])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圆角矩形标注 16">
            <a:extLst>
              <a:ext uri="{FF2B5EF4-FFF2-40B4-BE49-F238E27FC236}">
                <a16:creationId xmlns:a16="http://schemas.microsoft.com/office/drawing/2014/main" id="{746E253D-C914-4BD5-A631-348FE69609F3}"/>
              </a:ext>
            </a:extLst>
          </p:cNvPr>
          <p:cNvSpPr/>
          <p:nvPr/>
        </p:nvSpPr>
        <p:spPr>
          <a:xfrm>
            <a:off x="5718284" y="4343733"/>
            <a:ext cx="4516313" cy="485834"/>
          </a:xfrm>
          <a:prstGeom prst="wedgeRoundRectCallout">
            <a:avLst>
              <a:gd name="adj1" fmla="val -72395"/>
              <a:gd name="adj2" fmla="val 7311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array([-1.,  1., -1.,  1.,  1.])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圆角矩形标注 16">
            <a:extLst>
              <a:ext uri="{FF2B5EF4-FFF2-40B4-BE49-F238E27FC236}">
                <a16:creationId xmlns:a16="http://schemas.microsoft.com/office/drawing/2014/main" id="{AC6EA1AB-AFB3-41F0-A632-B95BEEEBE7EF}"/>
              </a:ext>
            </a:extLst>
          </p:cNvPr>
          <p:cNvSpPr/>
          <p:nvPr/>
        </p:nvSpPr>
        <p:spPr>
          <a:xfrm>
            <a:off x="5698498" y="5124128"/>
            <a:ext cx="4516313" cy="485834"/>
          </a:xfrm>
          <a:prstGeom prst="wedgeRoundRectCallout">
            <a:avLst>
              <a:gd name="adj1" fmla="val -71022"/>
              <a:gd name="adj2" fmla="val 19074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array([-2.,  2., -0.,  1., 10.])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1453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77389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8000" b="1" dirty="0">
                <a:solidFill>
                  <a:srgbClr val="01E2B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452690" y="2578426"/>
            <a:ext cx="72288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二元通用函数</a:t>
            </a:r>
          </a:p>
          <a:p>
            <a:pPr marL="0" indent="0">
              <a:buNone/>
            </a:pPr>
            <a:endParaRPr lang="zh-CN" altLang="en-US" sz="7200" b="1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6" name="Straight Connector 4"/>
          <p:cNvCxnSpPr/>
          <p:nvPr/>
        </p:nvCxnSpPr>
        <p:spPr>
          <a:xfrm>
            <a:off x="3948410" y="3998828"/>
            <a:ext cx="7222693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/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1382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456</Words>
  <Application>Microsoft Office PowerPoint</Application>
  <PresentationFormat>宽屏</PresentationFormat>
  <Paragraphs>68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微软雅黑</vt:lpstr>
      <vt:lpstr>印品黑体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苧 王</dc:creator>
  <cp:lastModifiedBy>hemeng1120@qq.com</cp:lastModifiedBy>
  <cp:revision>95</cp:revision>
  <dcterms:created xsi:type="dcterms:W3CDTF">2019-06-28T03:13:00Z</dcterms:created>
  <dcterms:modified xsi:type="dcterms:W3CDTF">2024-03-13T14:32:24Z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